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Open Sans"/>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penSans-regular.fntdata"/><Relationship Id="rId11" Type="http://schemas.openxmlformats.org/officeDocument/2006/relationships/slide" Target="slides/slide6.xml"/><Relationship Id="rId22" Type="http://schemas.openxmlformats.org/officeDocument/2006/relationships/font" Target="fonts/OpenSans-italic.fntdata"/><Relationship Id="rId10" Type="http://schemas.openxmlformats.org/officeDocument/2006/relationships/slide" Target="slides/slide5.xml"/><Relationship Id="rId21" Type="http://schemas.openxmlformats.org/officeDocument/2006/relationships/font" Target="fonts/OpenSans-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5966b66d07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5966b66d07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5966b66d07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5966b66d07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5966b66d07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5966b66d07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5966b66d07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5966b66d07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5966b66d07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5966b66d07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5966b66d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5966b66d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5966b66d0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5966b66d0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5966b66d0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5966b66d0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5966b66d0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5966b66d0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5966b66d0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5966b66d0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5966b66d07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5966b66d07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5966b66d0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5966b66d0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5966b66d0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5966b66d0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4.jpg"/><Relationship Id="rId4" Type="http://schemas.openxmlformats.org/officeDocument/2006/relationships/image" Target="../media/image38.jpg"/><Relationship Id="rId5"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20.png"/><Relationship Id="rId5" Type="http://schemas.openxmlformats.org/officeDocument/2006/relationships/image" Target="../media/image29.jpg"/><Relationship Id="rId6" Type="http://schemas.openxmlformats.org/officeDocument/2006/relationships/image" Target="../media/image18.jpg"/><Relationship Id="rId7"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27.jpg"/><Relationship Id="rId5"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5.jpg"/><Relationship Id="rId4" Type="http://schemas.openxmlformats.org/officeDocument/2006/relationships/image" Target="../media/image4.jpg"/><Relationship Id="rId5"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10.png"/><Relationship Id="rId5"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11.jpg"/><Relationship Id="rId5" Type="http://schemas.openxmlformats.org/officeDocument/2006/relationships/image" Target="../media/image3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14.jpg"/><Relationship Id="rId5" Type="http://schemas.openxmlformats.org/officeDocument/2006/relationships/image" Target="../media/image5.jpg"/><Relationship Id="rId6"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39.png"/><Relationship Id="rId5"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0.jpg"/><Relationship Id="rId4" Type="http://schemas.openxmlformats.org/officeDocument/2006/relationships/image" Target="../media/image37.jpg"/><Relationship Id="rId5"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Types of Illustrations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Digital Art</a:t>
            </a:r>
            <a:endParaRPr/>
          </a:p>
        </p:txBody>
      </p:sp>
      <p:sp>
        <p:nvSpPr>
          <p:cNvPr id="134" name="Google Shape;134;p22"/>
          <p:cNvSpPr txBox="1"/>
          <p:nvPr>
            <p:ph idx="1" type="body"/>
          </p:nvPr>
        </p:nvSpPr>
        <p:spPr>
          <a:xfrm>
            <a:off x="311700" y="1152475"/>
            <a:ext cx="3972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Digital art, once called computer art or new media art, refers to art made using software, computers, or other electronic devices. Anything produced or made on digital media, such as animations, photographs, illustrations, videos, digital paintings, and such can be classified as digital art.</a:t>
            </a:r>
            <a:endParaRPr/>
          </a:p>
        </p:txBody>
      </p:sp>
      <p:pic>
        <p:nvPicPr>
          <p:cNvPr id="135" name="Google Shape;135;p22"/>
          <p:cNvPicPr preferRelativeResize="0"/>
          <p:nvPr/>
        </p:nvPicPr>
        <p:blipFill>
          <a:blip r:embed="rId3">
            <a:alphaModFix/>
          </a:blip>
          <a:stretch>
            <a:fillRect/>
          </a:stretch>
        </p:blipFill>
        <p:spPr>
          <a:xfrm>
            <a:off x="5247651" y="336275"/>
            <a:ext cx="2978251" cy="1985501"/>
          </a:xfrm>
          <a:prstGeom prst="rect">
            <a:avLst/>
          </a:prstGeom>
          <a:noFill/>
          <a:ln cap="flat" cmpd="sng" w="9525">
            <a:solidFill>
              <a:schemeClr val="dk2"/>
            </a:solidFill>
            <a:prstDash val="solid"/>
            <a:round/>
            <a:headEnd len="sm" w="sm" type="none"/>
            <a:tailEnd len="sm" w="sm" type="none"/>
          </a:ln>
        </p:spPr>
      </p:pic>
      <p:pic>
        <p:nvPicPr>
          <p:cNvPr id="136" name="Google Shape;136;p22"/>
          <p:cNvPicPr preferRelativeResize="0"/>
          <p:nvPr/>
        </p:nvPicPr>
        <p:blipFill>
          <a:blip r:embed="rId4">
            <a:alphaModFix/>
          </a:blip>
          <a:stretch>
            <a:fillRect/>
          </a:stretch>
        </p:blipFill>
        <p:spPr>
          <a:xfrm>
            <a:off x="5638650" y="2721050"/>
            <a:ext cx="2587251" cy="2587251"/>
          </a:xfrm>
          <a:prstGeom prst="rect">
            <a:avLst/>
          </a:prstGeom>
          <a:noFill/>
          <a:ln cap="flat" cmpd="sng" w="9525">
            <a:solidFill>
              <a:schemeClr val="dk2"/>
            </a:solidFill>
            <a:prstDash val="solid"/>
            <a:round/>
            <a:headEnd len="sm" w="sm" type="none"/>
            <a:tailEnd len="sm" w="sm" type="none"/>
          </a:ln>
        </p:spPr>
      </p:pic>
      <p:pic>
        <p:nvPicPr>
          <p:cNvPr id="137" name="Google Shape;137;p22"/>
          <p:cNvPicPr preferRelativeResize="0"/>
          <p:nvPr/>
        </p:nvPicPr>
        <p:blipFill>
          <a:blip r:embed="rId5">
            <a:alphaModFix/>
          </a:blip>
          <a:stretch>
            <a:fillRect/>
          </a:stretch>
        </p:blipFill>
        <p:spPr>
          <a:xfrm>
            <a:off x="2711750" y="3384125"/>
            <a:ext cx="2779475" cy="16899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AI Art</a:t>
            </a:r>
            <a:endParaRPr/>
          </a:p>
        </p:txBody>
      </p:sp>
      <p:sp>
        <p:nvSpPr>
          <p:cNvPr id="143" name="Google Shape;143;p23"/>
          <p:cNvSpPr txBox="1"/>
          <p:nvPr>
            <p:ph idx="1" type="body"/>
          </p:nvPr>
        </p:nvSpPr>
        <p:spPr>
          <a:xfrm>
            <a:off x="311700" y="1152475"/>
            <a:ext cx="2833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sz="1500">
                <a:solidFill>
                  <a:srgbClr val="202124"/>
                </a:solidFill>
                <a:highlight>
                  <a:srgbClr val="FFFFFF"/>
                </a:highlight>
              </a:rPr>
              <a:t>Artificial intelligence art is </a:t>
            </a:r>
            <a:r>
              <a:rPr lang="en-GB" sz="1500">
                <a:solidFill>
                  <a:srgbClr val="040C28"/>
                </a:solidFill>
              </a:rPr>
              <a:t>any artwork, particularly images and musical compositions, created through the use of artificial intelligence (AI) programs</a:t>
            </a:r>
            <a:r>
              <a:rPr lang="en-GB" sz="1500">
                <a:solidFill>
                  <a:srgbClr val="202124"/>
                </a:solidFill>
                <a:highlight>
                  <a:srgbClr val="FFFFFF"/>
                </a:highlight>
              </a:rPr>
              <a:t>, such as text-to-image models and musical generators.</a:t>
            </a:r>
            <a:endParaRPr/>
          </a:p>
        </p:txBody>
      </p:sp>
      <p:pic>
        <p:nvPicPr>
          <p:cNvPr id="144" name="Google Shape;144;p23"/>
          <p:cNvPicPr preferRelativeResize="0"/>
          <p:nvPr/>
        </p:nvPicPr>
        <p:blipFill>
          <a:blip r:embed="rId3">
            <a:alphaModFix/>
          </a:blip>
          <a:stretch>
            <a:fillRect/>
          </a:stretch>
        </p:blipFill>
        <p:spPr>
          <a:xfrm>
            <a:off x="6034628" y="209825"/>
            <a:ext cx="2746822" cy="1897025"/>
          </a:xfrm>
          <a:prstGeom prst="rect">
            <a:avLst/>
          </a:prstGeom>
          <a:noFill/>
          <a:ln cap="flat" cmpd="sng" w="9525">
            <a:solidFill>
              <a:schemeClr val="dk2"/>
            </a:solidFill>
            <a:prstDash val="solid"/>
            <a:round/>
            <a:headEnd len="sm" w="sm" type="none"/>
            <a:tailEnd len="sm" w="sm" type="none"/>
          </a:ln>
        </p:spPr>
      </p:pic>
      <p:pic>
        <p:nvPicPr>
          <p:cNvPr id="145" name="Google Shape;145;p23"/>
          <p:cNvPicPr preferRelativeResize="0"/>
          <p:nvPr/>
        </p:nvPicPr>
        <p:blipFill rotWithShape="1">
          <a:blip r:embed="rId4">
            <a:alphaModFix/>
          </a:blip>
          <a:srcRect b="0" l="0" r="0" t="0"/>
          <a:stretch/>
        </p:blipFill>
        <p:spPr>
          <a:xfrm>
            <a:off x="6992926" y="2935626"/>
            <a:ext cx="1897024" cy="1897024"/>
          </a:xfrm>
          <a:prstGeom prst="rect">
            <a:avLst/>
          </a:prstGeom>
          <a:noFill/>
          <a:ln cap="flat" cmpd="sng" w="9525">
            <a:solidFill>
              <a:schemeClr val="dk2"/>
            </a:solidFill>
            <a:prstDash val="solid"/>
            <a:round/>
            <a:headEnd len="sm" w="sm" type="none"/>
            <a:tailEnd len="sm" w="sm" type="none"/>
          </a:ln>
        </p:spPr>
      </p:pic>
      <p:pic>
        <p:nvPicPr>
          <p:cNvPr id="146" name="Google Shape;146;p23"/>
          <p:cNvPicPr preferRelativeResize="0"/>
          <p:nvPr/>
        </p:nvPicPr>
        <p:blipFill>
          <a:blip r:embed="rId5">
            <a:alphaModFix/>
          </a:blip>
          <a:stretch>
            <a:fillRect/>
          </a:stretch>
        </p:blipFill>
        <p:spPr>
          <a:xfrm>
            <a:off x="4464000" y="2259250"/>
            <a:ext cx="2376526" cy="237652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Cartoon</a:t>
            </a:r>
            <a:endParaRPr/>
          </a:p>
        </p:txBody>
      </p:sp>
      <p:sp>
        <p:nvSpPr>
          <p:cNvPr id="152" name="Google Shape;152;p24"/>
          <p:cNvSpPr txBox="1"/>
          <p:nvPr>
            <p:ph idx="1" type="body"/>
          </p:nvPr>
        </p:nvSpPr>
        <p:spPr>
          <a:xfrm>
            <a:off x="311700" y="1152475"/>
            <a:ext cx="3313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sz="1500">
                <a:solidFill>
                  <a:srgbClr val="202124"/>
                </a:solidFill>
                <a:highlight>
                  <a:srgbClr val="FFFFFF"/>
                </a:highlight>
              </a:rPr>
              <a:t>A cartoon is </a:t>
            </a:r>
            <a:r>
              <a:rPr lang="en-GB" sz="1500">
                <a:solidFill>
                  <a:srgbClr val="040C28"/>
                </a:solidFill>
              </a:rPr>
              <a:t>a type of visual art that is typically drawn, frequently animated, in an unrealistic or semi-realistic style</a:t>
            </a:r>
            <a:r>
              <a:rPr lang="en-GB" sz="1500">
                <a:solidFill>
                  <a:srgbClr val="202124"/>
                </a:solidFill>
                <a:highlight>
                  <a:srgbClr val="FFFFFF"/>
                </a:highlight>
              </a:rPr>
              <a:t>.</a:t>
            </a:r>
            <a:endParaRPr/>
          </a:p>
        </p:txBody>
      </p:sp>
      <p:pic>
        <p:nvPicPr>
          <p:cNvPr id="153" name="Google Shape;153;p24"/>
          <p:cNvPicPr preferRelativeResize="0"/>
          <p:nvPr/>
        </p:nvPicPr>
        <p:blipFill rotWithShape="1">
          <a:blip r:embed="rId3">
            <a:alphaModFix/>
          </a:blip>
          <a:srcRect b="2989" l="0" r="0" t="2989"/>
          <a:stretch/>
        </p:blipFill>
        <p:spPr>
          <a:xfrm>
            <a:off x="4311598" y="89738"/>
            <a:ext cx="2116425" cy="2996700"/>
          </a:xfrm>
          <a:prstGeom prst="rect">
            <a:avLst/>
          </a:prstGeom>
          <a:noFill/>
          <a:ln cap="flat" cmpd="sng" w="9525">
            <a:solidFill>
              <a:schemeClr val="dk2"/>
            </a:solidFill>
            <a:prstDash val="solid"/>
            <a:round/>
            <a:headEnd len="sm" w="sm" type="none"/>
            <a:tailEnd len="sm" w="sm" type="none"/>
          </a:ln>
        </p:spPr>
      </p:pic>
      <p:pic>
        <p:nvPicPr>
          <p:cNvPr id="154" name="Google Shape;154;p24"/>
          <p:cNvPicPr preferRelativeResize="0"/>
          <p:nvPr/>
        </p:nvPicPr>
        <p:blipFill>
          <a:blip r:embed="rId4">
            <a:alphaModFix/>
          </a:blip>
          <a:stretch>
            <a:fillRect/>
          </a:stretch>
        </p:blipFill>
        <p:spPr>
          <a:xfrm>
            <a:off x="7016314" y="683425"/>
            <a:ext cx="1676635" cy="1676636"/>
          </a:xfrm>
          <a:prstGeom prst="rect">
            <a:avLst/>
          </a:prstGeom>
          <a:noFill/>
          <a:ln cap="flat" cmpd="sng" w="9525">
            <a:solidFill>
              <a:schemeClr val="dk2"/>
            </a:solidFill>
            <a:prstDash val="solid"/>
            <a:round/>
            <a:headEnd len="sm" w="sm" type="none"/>
            <a:tailEnd len="sm" w="sm" type="none"/>
          </a:ln>
        </p:spPr>
      </p:pic>
      <p:pic>
        <p:nvPicPr>
          <p:cNvPr id="155" name="Google Shape;155;p24"/>
          <p:cNvPicPr preferRelativeResize="0"/>
          <p:nvPr/>
        </p:nvPicPr>
        <p:blipFill>
          <a:blip r:embed="rId5">
            <a:alphaModFix/>
          </a:blip>
          <a:stretch>
            <a:fillRect/>
          </a:stretch>
        </p:blipFill>
        <p:spPr>
          <a:xfrm>
            <a:off x="7324947" y="2739924"/>
            <a:ext cx="1168900" cy="1558523"/>
          </a:xfrm>
          <a:prstGeom prst="rect">
            <a:avLst/>
          </a:prstGeom>
          <a:noFill/>
          <a:ln cap="flat" cmpd="sng" w="9525">
            <a:solidFill>
              <a:schemeClr val="dk2"/>
            </a:solidFill>
            <a:prstDash val="solid"/>
            <a:round/>
            <a:headEnd len="sm" w="sm" type="none"/>
            <a:tailEnd len="sm" w="sm" type="none"/>
          </a:ln>
        </p:spPr>
      </p:pic>
      <p:pic>
        <p:nvPicPr>
          <p:cNvPr id="156" name="Google Shape;156;p24"/>
          <p:cNvPicPr preferRelativeResize="0"/>
          <p:nvPr/>
        </p:nvPicPr>
        <p:blipFill>
          <a:blip r:embed="rId6">
            <a:alphaModFix/>
          </a:blip>
          <a:stretch>
            <a:fillRect/>
          </a:stretch>
        </p:blipFill>
        <p:spPr>
          <a:xfrm>
            <a:off x="2249025" y="2618776"/>
            <a:ext cx="1774977" cy="2451226"/>
          </a:xfrm>
          <a:prstGeom prst="rect">
            <a:avLst/>
          </a:prstGeom>
          <a:noFill/>
          <a:ln cap="flat" cmpd="sng" w="9525">
            <a:solidFill>
              <a:schemeClr val="dk2"/>
            </a:solidFill>
            <a:prstDash val="solid"/>
            <a:round/>
            <a:headEnd len="sm" w="sm" type="none"/>
            <a:tailEnd len="sm" w="sm" type="none"/>
          </a:ln>
        </p:spPr>
      </p:pic>
      <p:pic>
        <p:nvPicPr>
          <p:cNvPr id="157" name="Google Shape;157;p24"/>
          <p:cNvPicPr preferRelativeResize="0"/>
          <p:nvPr/>
        </p:nvPicPr>
        <p:blipFill>
          <a:blip r:embed="rId7">
            <a:alphaModFix/>
          </a:blip>
          <a:stretch>
            <a:fillRect/>
          </a:stretch>
        </p:blipFill>
        <p:spPr>
          <a:xfrm>
            <a:off x="4464000" y="3238838"/>
            <a:ext cx="1752263" cy="1752263"/>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Anime</a:t>
            </a:r>
            <a:endParaRPr/>
          </a:p>
        </p:txBody>
      </p:sp>
      <p:sp>
        <p:nvSpPr>
          <p:cNvPr id="163" name="Google Shape;163;p2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450">
                <a:solidFill>
                  <a:srgbClr val="212529"/>
                </a:solidFill>
                <a:highlight>
                  <a:srgbClr val="FFFFFF"/>
                </a:highlight>
                <a:latin typeface="Open Sans"/>
                <a:ea typeface="Open Sans"/>
                <a:cs typeface="Open Sans"/>
                <a:sym typeface="Open Sans"/>
              </a:rPr>
              <a:t>Anime a style of animation originating in Japan that is characterized by stark colorful graphics depicting vibrant characters in action-filled plots often with fantastic or futuristic themes.</a:t>
            </a:r>
            <a:endParaRPr sz="1450">
              <a:solidFill>
                <a:srgbClr val="212529"/>
              </a:solidFill>
              <a:highlight>
                <a:srgbClr val="FFFFFF"/>
              </a:highlight>
              <a:latin typeface="Open Sans"/>
              <a:ea typeface="Open Sans"/>
              <a:cs typeface="Open Sans"/>
              <a:sym typeface="Open Sans"/>
            </a:endParaRPr>
          </a:p>
          <a:p>
            <a:pPr indent="0" lvl="0" marL="0" rtl="0" algn="l">
              <a:spcBef>
                <a:spcPts val="1200"/>
              </a:spcBef>
              <a:spcAft>
                <a:spcPts val="1200"/>
              </a:spcAft>
              <a:buNone/>
            </a:pPr>
            <a:r>
              <a:rPr lang="en-GB" sz="1450">
                <a:solidFill>
                  <a:srgbClr val="212529"/>
                </a:solidFill>
                <a:highlight>
                  <a:srgbClr val="FFFFFF"/>
                </a:highlight>
                <a:latin typeface="Open Sans"/>
                <a:ea typeface="Open Sans"/>
                <a:cs typeface="Open Sans"/>
                <a:sym typeface="Open Sans"/>
              </a:rPr>
              <a:t>This may be handrawnn or created using digital tools or AI tools.</a:t>
            </a:r>
            <a:endParaRPr sz="1450">
              <a:solidFill>
                <a:srgbClr val="212529"/>
              </a:solidFill>
              <a:highlight>
                <a:srgbClr val="FFFFFF"/>
              </a:highlight>
              <a:latin typeface="Open Sans"/>
              <a:ea typeface="Open Sans"/>
              <a:cs typeface="Open Sans"/>
              <a:sym typeface="Open Sans"/>
            </a:endParaRPr>
          </a:p>
        </p:txBody>
      </p:sp>
      <p:pic>
        <p:nvPicPr>
          <p:cNvPr id="164" name="Google Shape;164;p25"/>
          <p:cNvPicPr preferRelativeResize="0"/>
          <p:nvPr/>
        </p:nvPicPr>
        <p:blipFill>
          <a:blip r:embed="rId3">
            <a:alphaModFix/>
          </a:blip>
          <a:stretch>
            <a:fillRect/>
          </a:stretch>
        </p:blipFill>
        <p:spPr>
          <a:xfrm>
            <a:off x="4559357" y="664900"/>
            <a:ext cx="2266499" cy="2490650"/>
          </a:xfrm>
          <a:prstGeom prst="rect">
            <a:avLst/>
          </a:prstGeom>
          <a:noFill/>
          <a:ln>
            <a:noFill/>
          </a:ln>
        </p:spPr>
      </p:pic>
      <p:pic>
        <p:nvPicPr>
          <p:cNvPr id="165" name="Google Shape;165;p25"/>
          <p:cNvPicPr preferRelativeResize="0"/>
          <p:nvPr/>
        </p:nvPicPr>
        <p:blipFill>
          <a:blip r:embed="rId4">
            <a:alphaModFix/>
          </a:blip>
          <a:stretch>
            <a:fillRect/>
          </a:stretch>
        </p:blipFill>
        <p:spPr>
          <a:xfrm>
            <a:off x="7073594" y="712375"/>
            <a:ext cx="1944826" cy="1944826"/>
          </a:xfrm>
          <a:prstGeom prst="rect">
            <a:avLst/>
          </a:prstGeom>
          <a:noFill/>
          <a:ln>
            <a:noFill/>
          </a:ln>
        </p:spPr>
      </p:pic>
      <p:pic>
        <p:nvPicPr>
          <p:cNvPr id="166" name="Google Shape;166;p25"/>
          <p:cNvPicPr preferRelativeResize="0"/>
          <p:nvPr/>
        </p:nvPicPr>
        <p:blipFill>
          <a:blip r:embed="rId5">
            <a:alphaModFix/>
          </a:blip>
          <a:stretch>
            <a:fillRect/>
          </a:stretch>
        </p:blipFill>
        <p:spPr>
          <a:xfrm>
            <a:off x="6078950" y="3241575"/>
            <a:ext cx="2648024" cy="1683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Disclaimer</a:t>
            </a:r>
            <a:endParaRPr/>
          </a:p>
        </p:txBody>
      </p:sp>
      <p:sp>
        <p:nvSpPr>
          <p:cNvPr id="172" name="Google Shape;172;p26"/>
          <p:cNvSpPr txBox="1"/>
          <p:nvPr>
            <p:ph idx="1" type="body"/>
          </p:nvPr>
        </p:nvSpPr>
        <p:spPr>
          <a:xfrm>
            <a:off x="311700" y="1152475"/>
            <a:ext cx="8520600" cy="831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i="1" lang="en-GB"/>
              <a:t>Some images may be copyrighted but these images are used for educational purposes and for limited time and used under fair use guidelines.</a:t>
            </a:r>
            <a:endParaRPr i="1"/>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5754" l="0" r="0" t="11334"/>
          <a:stretch/>
        </p:blipFill>
        <p:spPr>
          <a:xfrm>
            <a:off x="6286425" y="1913748"/>
            <a:ext cx="2961375" cy="1636925"/>
          </a:xfrm>
          <a:prstGeom prst="rect">
            <a:avLst/>
          </a:prstGeom>
          <a:noFill/>
          <a:ln cap="flat" cmpd="sng" w="9525">
            <a:solidFill>
              <a:schemeClr val="dk2"/>
            </a:solidFill>
            <a:prstDash val="solid"/>
            <a:round/>
            <a:headEnd len="sm" w="sm" type="none"/>
            <a:tailEnd len="sm" w="sm" type="none"/>
          </a:ln>
        </p:spPr>
      </p:pic>
      <p:pic>
        <p:nvPicPr>
          <p:cNvPr id="60" name="Google Shape;60;p14"/>
          <p:cNvPicPr preferRelativeResize="0"/>
          <p:nvPr/>
        </p:nvPicPr>
        <p:blipFill rotWithShape="1">
          <a:blip r:embed="rId4">
            <a:alphaModFix/>
          </a:blip>
          <a:srcRect b="0" l="4331" r="8331" t="10338"/>
          <a:stretch/>
        </p:blipFill>
        <p:spPr>
          <a:xfrm>
            <a:off x="3492950" y="3216175"/>
            <a:ext cx="2670850" cy="1927325"/>
          </a:xfrm>
          <a:prstGeom prst="rect">
            <a:avLst/>
          </a:prstGeom>
          <a:noFill/>
          <a:ln cap="flat" cmpd="sng" w="9525">
            <a:solidFill>
              <a:schemeClr val="dk2"/>
            </a:solidFill>
            <a:prstDash val="solid"/>
            <a:round/>
            <a:headEnd len="sm" w="sm" type="none"/>
            <a:tailEnd len="sm" w="sm" type="none"/>
          </a:ln>
        </p:spPr>
      </p:pic>
      <p:sp>
        <p:nvSpPr>
          <p:cNvPr id="61" name="Google Shape;61;p14"/>
          <p:cNvSpPr txBox="1"/>
          <p:nvPr>
            <p:ph type="title"/>
          </p:nvPr>
        </p:nvSpPr>
        <p:spPr>
          <a:xfrm>
            <a:off x="528750" y="1341050"/>
            <a:ext cx="2769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Block illustration</a:t>
            </a:r>
            <a:endParaRPr/>
          </a:p>
        </p:txBody>
      </p:sp>
      <p:sp>
        <p:nvSpPr>
          <p:cNvPr id="62" name="Google Shape;62;p14"/>
          <p:cNvSpPr txBox="1"/>
          <p:nvPr>
            <p:ph idx="1" type="body"/>
          </p:nvPr>
        </p:nvSpPr>
        <p:spPr>
          <a:xfrm>
            <a:off x="311700" y="1913750"/>
            <a:ext cx="2449800" cy="17271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1200"/>
              </a:spcAft>
              <a:buNone/>
            </a:pPr>
            <a:r>
              <a:rPr lang="en-GB" sz="1500">
                <a:solidFill>
                  <a:srgbClr val="202124"/>
                </a:solidFill>
                <a:highlight>
                  <a:srgbClr val="FFFFFF"/>
                </a:highlight>
              </a:rPr>
              <a:t>A block diagram is </a:t>
            </a:r>
            <a:r>
              <a:rPr lang="en-GB" sz="1500">
                <a:solidFill>
                  <a:srgbClr val="040C28"/>
                </a:solidFill>
              </a:rPr>
              <a:t>a visual representation of a system that uses simple, labeled blocks that represent single or multiple items, entities or concepts, connected by lines to show relationships between them</a:t>
            </a:r>
            <a:r>
              <a:rPr lang="en-GB" sz="1500">
                <a:solidFill>
                  <a:srgbClr val="202124"/>
                </a:solidFill>
                <a:highlight>
                  <a:srgbClr val="FFFFFF"/>
                </a:highlight>
              </a:rPr>
              <a:t>.</a:t>
            </a:r>
            <a:endParaRPr/>
          </a:p>
        </p:txBody>
      </p:sp>
      <p:pic>
        <p:nvPicPr>
          <p:cNvPr id="63" name="Google Shape;63;p14"/>
          <p:cNvPicPr preferRelativeResize="0"/>
          <p:nvPr/>
        </p:nvPicPr>
        <p:blipFill>
          <a:blip r:embed="rId5">
            <a:alphaModFix/>
          </a:blip>
          <a:stretch>
            <a:fillRect/>
          </a:stretch>
        </p:blipFill>
        <p:spPr>
          <a:xfrm>
            <a:off x="3222425" y="-66050"/>
            <a:ext cx="3439200" cy="1851875"/>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Charcoal illustration</a:t>
            </a:r>
            <a:endParaRPr/>
          </a:p>
        </p:txBody>
      </p:sp>
      <p:sp>
        <p:nvSpPr>
          <p:cNvPr id="69" name="Google Shape;69;p1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GB"/>
              <a:t>Artists' charcoal is charcoal used as a dry art medium. Both compressed charcoal (held together by a gum or wax binder) and charcoal sticks (wooden sticks burned in a kiln without air) are used.</a:t>
            </a:r>
            <a:endParaRPr baseline="30000"/>
          </a:p>
          <a:p>
            <a:pPr indent="0" lvl="0" marL="0" rtl="0" algn="l">
              <a:spcBef>
                <a:spcPts val="1200"/>
              </a:spcBef>
              <a:spcAft>
                <a:spcPts val="0"/>
              </a:spcAft>
              <a:buNone/>
            </a:pPr>
            <a:r>
              <a:rPr lang="en-GB"/>
              <a:t>The marks it leaves behind on paper are much less permanent that with other media such as graphite, and so lines can easily be erased and blended.</a:t>
            </a:r>
            <a:endParaRPr baseline="30000"/>
          </a:p>
          <a:p>
            <a:pPr indent="0" lvl="0" marL="0" rtl="0" algn="l">
              <a:spcBef>
                <a:spcPts val="1200"/>
              </a:spcBef>
              <a:spcAft>
                <a:spcPts val="1200"/>
              </a:spcAft>
              <a:buNone/>
            </a:pPr>
            <a:r>
              <a:rPr lang="en-GB"/>
              <a:t>Charcoal can produce lines that are very light or intensely black. The dry medium can be applied to almost any surface from smooth to very coarse. </a:t>
            </a:r>
            <a:endParaRPr/>
          </a:p>
        </p:txBody>
      </p:sp>
      <p:pic>
        <p:nvPicPr>
          <p:cNvPr id="70" name="Google Shape;70;p15"/>
          <p:cNvPicPr preferRelativeResize="0"/>
          <p:nvPr/>
        </p:nvPicPr>
        <p:blipFill>
          <a:blip r:embed="rId3">
            <a:alphaModFix/>
          </a:blip>
          <a:stretch>
            <a:fillRect/>
          </a:stretch>
        </p:blipFill>
        <p:spPr>
          <a:xfrm>
            <a:off x="4832400" y="86350"/>
            <a:ext cx="3999900" cy="2643420"/>
          </a:xfrm>
          <a:prstGeom prst="rect">
            <a:avLst/>
          </a:prstGeom>
          <a:noFill/>
          <a:ln cap="flat" cmpd="sng" w="9525">
            <a:solidFill>
              <a:srgbClr val="000000"/>
            </a:solidFill>
            <a:prstDash val="solid"/>
            <a:round/>
            <a:headEnd len="sm" w="sm" type="none"/>
            <a:tailEnd len="sm" w="sm" type="none"/>
          </a:ln>
        </p:spPr>
      </p:pic>
      <p:pic>
        <p:nvPicPr>
          <p:cNvPr id="71" name="Google Shape;71;p15"/>
          <p:cNvPicPr preferRelativeResize="0"/>
          <p:nvPr/>
        </p:nvPicPr>
        <p:blipFill>
          <a:blip r:embed="rId4">
            <a:alphaModFix/>
          </a:blip>
          <a:stretch>
            <a:fillRect/>
          </a:stretch>
        </p:blipFill>
        <p:spPr>
          <a:xfrm>
            <a:off x="4464000" y="2882170"/>
            <a:ext cx="1739056" cy="2108930"/>
          </a:xfrm>
          <a:prstGeom prst="rect">
            <a:avLst/>
          </a:prstGeom>
          <a:noFill/>
          <a:ln cap="flat" cmpd="sng" w="9525">
            <a:solidFill>
              <a:schemeClr val="dk2"/>
            </a:solidFill>
            <a:prstDash val="solid"/>
            <a:round/>
            <a:headEnd len="sm" w="sm" type="none"/>
            <a:tailEnd len="sm" w="sm" type="none"/>
          </a:ln>
        </p:spPr>
      </p:pic>
      <p:pic>
        <p:nvPicPr>
          <p:cNvPr id="72" name="Google Shape;72;p15"/>
          <p:cNvPicPr preferRelativeResize="0"/>
          <p:nvPr/>
        </p:nvPicPr>
        <p:blipFill>
          <a:blip r:embed="rId5">
            <a:alphaModFix/>
          </a:blip>
          <a:stretch>
            <a:fillRect/>
          </a:stretch>
        </p:blipFill>
        <p:spPr>
          <a:xfrm>
            <a:off x="6355456" y="2882170"/>
            <a:ext cx="2636145" cy="1977108"/>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Ink illustration</a:t>
            </a:r>
            <a:endParaRPr/>
          </a:p>
        </p:txBody>
      </p:sp>
      <p:sp>
        <p:nvSpPr>
          <p:cNvPr id="78" name="Google Shape;78;p1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GB"/>
              <a:t>What is ink art?</a:t>
            </a:r>
            <a:endParaRPr/>
          </a:p>
          <a:p>
            <a:pPr indent="0" lvl="0" marL="0" rtl="0" algn="l">
              <a:spcBef>
                <a:spcPts val="1200"/>
              </a:spcBef>
              <a:spcAft>
                <a:spcPts val="0"/>
              </a:spcAft>
              <a:buNone/>
            </a:pPr>
            <a:r>
              <a:rPr lang="en-GB"/>
              <a:t>Pen and ink art is the process of using pens to apply ink to a surface. It has been popular with artists for many years, originating in ancient cultures. </a:t>
            </a:r>
            <a:endParaRPr/>
          </a:p>
          <a:p>
            <a:pPr indent="0" lvl="0" marL="0" rtl="0" algn="l">
              <a:spcBef>
                <a:spcPts val="1200"/>
              </a:spcBef>
              <a:spcAft>
                <a:spcPts val="1200"/>
              </a:spcAft>
              <a:buNone/>
            </a:pPr>
            <a:r>
              <a:rPr lang="en-GB"/>
              <a:t>Traditional black drawing ink, which originated in Asia </a:t>
            </a:r>
            <a:endParaRPr/>
          </a:p>
        </p:txBody>
      </p:sp>
      <p:pic>
        <p:nvPicPr>
          <p:cNvPr id="79" name="Google Shape;79;p16"/>
          <p:cNvPicPr preferRelativeResize="0"/>
          <p:nvPr/>
        </p:nvPicPr>
        <p:blipFill>
          <a:blip r:embed="rId3">
            <a:alphaModFix/>
          </a:blip>
          <a:stretch>
            <a:fillRect/>
          </a:stretch>
        </p:blipFill>
        <p:spPr>
          <a:xfrm>
            <a:off x="4572000" y="0"/>
            <a:ext cx="2181900" cy="2784800"/>
          </a:xfrm>
          <a:prstGeom prst="rect">
            <a:avLst/>
          </a:prstGeom>
          <a:noFill/>
          <a:ln cap="flat" cmpd="sng" w="9525">
            <a:solidFill>
              <a:srgbClr val="000000"/>
            </a:solidFill>
            <a:prstDash val="solid"/>
            <a:round/>
            <a:headEnd len="sm" w="sm" type="none"/>
            <a:tailEnd len="sm" w="sm" type="none"/>
          </a:ln>
        </p:spPr>
      </p:pic>
      <p:pic>
        <p:nvPicPr>
          <p:cNvPr id="80" name="Google Shape;80;p16"/>
          <p:cNvPicPr preferRelativeResize="0"/>
          <p:nvPr/>
        </p:nvPicPr>
        <p:blipFill>
          <a:blip r:embed="rId4">
            <a:alphaModFix/>
          </a:blip>
          <a:stretch>
            <a:fillRect/>
          </a:stretch>
        </p:blipFill>
        <p:spPr>
          <a:xfrm>
            <a:off x="4464000" y="2937200"/>
            <a:ext cx="2282112" cy="2053901"/>
          </a:xfrm>
          <a:prstGeom prst="rect">
            <a:avLst/>
          </a:prstGeom>
          <a:noFill/>
          <a:ln cap="flat" cmpd="sng" w="9525">
            <a:solidFill>
              <a:schemeClr val="dk2"/>
            </a:solidFill>
            <a:prstDash val="solid"/>
            <a:round/>
            <a:headEnd len="sm" w="sm" type="none"/>
            <a:tailEnd len="sm" w="sm" type="none"/>
          </a:ln>
        </p:spPr>
      </p:pic>
      <p:pic>
        <p:nvPicPr>
          <p:cNvPr id="81" name="Google Shape;81;p16"/>
          <p:cNvPicPr preferRelativeResize="0"/>
          <p:nvPr/>
        </p:nvPicPr>
        <p:blipFill rotWithShape="1">
          <a:blip r:embed="rId5">
            <a:alphaModFix/>
          </a:blip>
          <a:srcRect b="0" l="18791" r="0" t="0"/>
          <a:stretch/>
        </p:blipFill>
        <p:spPr>
          <a:xfrm>
            <a:off x="6887925" y="2140321"/>
            <a:ext cx="2181899" cy="2062854"/>
          </a:xfrm>
          <a:prstGeom prst="rect">
            <a:avLst/>
          </a:prstGeom>
          <a:noFill/>
          <a:ln cap="flat" cmpd="sng" w="9525">
            <a:solidFill>
              <a:schemeClr val="dk2"/>
            </a:solidFill>
            <a:prstDash val="solid"/>
            <a:round/>
            <a:headEnd len="sm" w="sm" type="none"/>
            <a:tailEnd len="sm" w="sm" type="none"/>
          </a:ln>
        </p:spPr>
      </p:pic>
      <p:pic>
        <p:nvPicPr>
          <p:cNvPr descr="A beginners guide to pen and ink drawing - The Pen Company Blog" id="82" name="Google Shape;82;p16"/>
          <p:cNvPicPr preferRelativeResize="0"/>
          <p:nvPr/>
        </p:nvPicPr>
        <p:blipFill>
          <a:blip r:embed="rId6">
            <a:alphaModFix/>
          </a:blip>
          <a:stretch>
            <a:fillRect/>
          </a:stretch>
        </p:blipFill>
        <p:spPr>
          <a:xfrm>
            <a:off x="6887925" y="229275"/>
            <a:ext cx="2028825" cy="152400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Woodcut Illustrations</a:t>
            </a:r>
            <a:endParaRPr/>
          </a:p>
        </p:txBody>
      </p:sp>
      <p:sp>
        <p:nvSpPr>
          <p:cNvPr id="88" name="Google Shape;88;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Woodcut, technique of printing designs from planks of wood incised parallel to the vertical axis of the wood’s grain. </a:t>
            </a:r>
            <a:endParaRPr/>
          </a:p>
          <a:p>
            <a:pPr indent="0" lvl="0" marL="0" rtl="0" algn="l">
              <a:spcBef>
                <a:spcPts val="1200"/>
              </a:spcBef>
              <a:spcAft>
                <a:spcPts val="1200"/>
              </a:spcAft>
              <a:buNone/>
            </a:pPr>
            <a:r>
              <a:rPr lang="en-GB"/>
              <a:t>Art on wood - seen in all countries</a:t>
            </a:r>
            <a:endParaRPr/>
          </a:p>
        </p:txBody>
      </p:sp>
      <p:pic>
        <p:nvPicPr>
          <p:cNvPr id="89" name="Google Shape;89;p17"/>
          <p:cNvPicPr preferRelativeResize="0"/>
          <p:nvPr/>
        </p:nvPicPr>
        <p:blipFill>
          <a:blip r:embed="rId3">
            <a:alphaModFix/>
          </a:blip>
          <a:stretch>
            <a:fillRect/>
          </a:stretch>
        </p:blipFill>
        <p:spPr>
          <a:xfrm>
            <a:off x="4372300" y="-98522"/>
            <a:ext cx="2185925" cy="2916625"/>
          </a:xfrm>
          <a:prstGeom prst="rect">
            <a:avLst/>
          </a:prstGeom>
          <a:noFill/>
          <a:ln cap="flat" cmpd="sng" w="9525">
            <a:solidFill>
              <a:schemeClr val="dk2"/>
            </a:solidFill>
            <a:prstDash val="solid"/>
            <a:round/>
            <a:headEnd len="sm" w="sm" type="none"/>
            <a:tailEnd len="sm" w="sm" type="none"/>
          </a:ln>
        </p:spPr>
      </p:pic>
      <p:pic>
        <p:nvPicPr>
          <p:cNvPr id="90" name="Google Shape;90;p17"/>
          <p:cNvPicPr preferRelativeResize="0"/>
          <p:nvPr/>
        </p:nvPicPr>
        <p:blipFill>
          <a:blip r:embed="rId4">
            <a:alphaModFix/>
          </a:blip>
          <a:stretch>
            <a:fillRect/>
          </a:stretch>
        </p:blipFill>
        <p:spPr>
          <a:xfrm>
            <a:off x="6718650" y="445025"/>
            <a:ext cx="2434926" cy="2434926"/>
          </a:xfrm>
          <a:prstGeom prst="rect">
            <a:avLst/>
          </a:prstGeom>
          <a:noFill/>
          <a:ln cap="flat" cmpd="sng" w="9525">
            <a:solidFill>
              <a:schemeClr val="dk2"/>
            </a:solidFill>
            <a:prstDash val="solid"/>
            <a:round/>
            <a:headEnd len="sm" w="sm" type="none"/>
            <a:tailEnd len="sm" w="sm" type="none"/>
          </a:ln>
        </p:spPr>
      </p:pic>
      <p:pic>
        <p:nvPicPr>
          <p:cNvPr id="91" name="Google Shape;91;p17"/>
          <p:cNvPicPr preferRelativeResize="0"/>
          <p:nvPr/>
        </p:nvPicPr>
        <p:blipFill rotWithShape="1">
          <a:blip r:embed="rId5">
            <a:alphaModFix/>
          </a:blip>
          <a:srcRect b="11218" l="0" r="0" t="10984"/>
          <a:stretch/>
        </p:blipFill>
        <p:spPr>
          <a:xfrm>
            <a:off x="5172875" y="3040375"/>
            <a:ext cx="2014224" cy="20835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Watercolour illustration</a:t>
            </a:r>
            <a:endParaRPr/>
          </a:p>
        </p:txBody>
      </p:sp>
      <p:sp>
        <p:nvSpPr>
          <p:cNvPr id="97" name="Google Shape;97;p18"/>
          <p:cNvSpPr txBox="1"/>
          <p:nvPr>
            <p:ph idx="1" type="body"/>
          </p:nvPr>
        </p:nvSpPr>
        <p:spPr>
          <a:xfrm>
            <a:off x="311700" y="1152475"/>
            <a:ext cx="32865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sz="1500">
                <a:solidFill>
                  <a:srgbClr val="202124"/>
                </a:solidFill>
                <a:highlight>
                  <a:srgbClr val="FFFFFF"/>
                </a:highlight>
              </a:rPr>
              <a:t>Watercolor art refers to </a:t>
            </a:r>
            <a:r>
              <a:rPr lang="en-GB" sz="1500">
                <a:solidFill>
                  <a:srgbClr val="040C28"/>
                </a:solidFill>
              </a:rPr>
              <a:t>any works of art made using the medium of watercolor</a:t>
            </a:r>
            <a:r>
              <a:rPr lang="en-GB" sz="1500">
                <a:solidFill>
                  <a:srgbClr val="202124"/>
                </a:solidFill>
                <a:highlight>
                  <a:srgbClr val="FFFFFF"/>
                </a:highlight>
              </a:rPr>
              <a:t>. Watercolor also refers to the medium, a water-soluble paint that has transparent or translucent properties.</a:t>
            </a:r>
            <a:endParaRPr/>
          </a:p>
        </p:txBody>
      </p:sp>
      <p:pic>
        <p:nvPicPr>
          <p:cNvPr id="98" name="Google Shape;98;p18"/>
          <p:cNvPicPr preferRelativeResize="0"/>
          <p:nvPr/>
        </p:nvPicPr>
        <p:blipFill>
          <a:blip r:embed="rId3">
            <a:alphaModFix/>
          </a:blip>
          <a:stretch>
            <a:fillRect/>
          </a:stretch>
        </p:blipFill>
        <p:spPr>
          <a:xfrm>
            <a:off x="6039850" y="0"/>
            <a:ext cx="2903601" cy="1936800"/>
          </a:xfrm>
          <a:prstGeom prst="rect">
            <a:avLst/>
          </a:prstGeom>
          <a:noFill/>
          <a:ln cap="flat" cmpd="sng" w="9525">
            <a:solidFill>
              <a:schemeClr val="dk2"/>
            </a:solidFill>
            <a:prstDash val="solid"/>
            <a:round/>
            <a:headEnd len="sm" w="sm" type="none"/>
            <a:tailEnd len="sm" w="sm" type="none"/>
          </a:ln>
        </p:spPr>
      </p:pic>
      <p:pic>
        <p:nvPicPr>
          <p:cNvPr id="99" name="Google Shape;99;p18"/>
          <p:cNvPicPr preferRelativeResize="0"/>
          <p:nvPr/>
        </p:nvPicPr>
        <p:blipFill>
          <a:blip r:embed="rId4">
            <a:alphaModFix/>
          </a:blip>
          <a:stretch>
            <a:fillRect/>
          </a:stretch>
        </p:blipFill>
        <p:spPr>
          <a:xfrm>
            <a:off x="6355725" y="3210874"/>
            <a:ext cx="2727800" cy="2019625"/>
          </a:xfrm>
          <a:prstGeom prst="rect">
            <a:avLst/>
          </a:prstGeom>
          <a:noFill/>
          <a:ln cap="flat" cmpd="sng" w="9525">
            <a:solidFill>
              <a:schemeClr val="dk2"/>
            </a:solidFill>
            <a:prstDash val="solid"/>
            <a:round/>
            <a:headEnd len="sm" w="sm" type="none"/>
            <a:tailEnd len="sm" w="sm" type="none"/>
          </a:ln>
        </p:spPr>
      </p:pic>
      <p:pic>
        <p:nvPicPr>
          <p:cNvPr id="100" name="Google Shape;100;p18"/>
          <p:cNvPicPr preferRelativeResize="0"/>
          <p:nvPr/>
        </p:nvPicPr>
        <p:blipFill>
          <a:blip r:embed="rId5">
            <a:alphaModFix/>
          </a:blip>
          <a:stretch>
            <a:fillRect/>
          </a:stretch>
        </p:blipFill>
        <p:spPr>
          <a:xfrm>
            <a:off x="4087525" y="2119622"/>
            <a:ext cx="2224500" cy="14821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Pencil Illustration</a:t>
            </a:r>
            <a:endParaRPr/>
          </a:p>
        </p:txBody>
      </p:sp>
      <p:sp>
        <p:nvSpPr>
          <p:cNvPr id="106" name="Google Shape;106;p1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Pencil </a:t>
            </a:r>
            <a:r>
              <a:rPr lang="en-GB"/>
              <a:t>illustrations</a:t>
            </a:r>
            <a:r>
              <a:rPr lang="en-GB"/>
              <a:t> is defined as using colour pencils or simple black graphite to create artwork.</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GB"/>
              <a:t>Pencil </a:t>
            </a:r>
            <a:r>
              <a:rPr lang="en-GB"/>
              <a:t>illustrations</a:t>
            </a:r>
            <a:r>
              <a:rPr lang="en-GB"/>
              <a:t> are also called graphite art.</a:t>
            </a:r>
            <a:endParaRPr/>
          </a:p>
        </p:txBody>
      </p:sp>
      <p:pic>
        <p:nvPicPr>
          <p:cNvPr id="107" name="Google Shape;107;p19"/>
          <p:cNvPicPr preferRelativeResize="0"/>
          <p:nvPr/>
        </p:nvPicPr>
        <p:blipFill>
          <a:blip r:embed="rId3">
            <a:alphaModFix/>
          </a:blip>
          <a:stretch>
            <a:fillRect/>
          </a:stretch>
        </p:blipFill>
        <p:spPr>
          <a:xfrm>
            <a:off x="6871625" y="106050"/>
            <a:ext cx="2052925" cy="2184349"/>
          </a:xfrm>
          <a:prstGeom prst="rect">
            <a:avLst/>
          </a:prstGeom>
          <a:noFill/>
          <a:ln cap="flat" cmpd="sng" w="9525">
            <a:solidFill>
              <a:schemeClr val="dk2"/>
            </a:solidFill>
            <a:prstDash val="solid"/>
            <a:round/>
            <a:headEnd len="sm" w="sm" type="none"/>
            <a:tailEnd len="sm" w="sm" type="none"/>
          </a:ln>
        </p:spPr>
      </p:pic>
      <p:pic>
        <p:nvPicPr>
          <p:cNvPr id="108" name="Google Shape;108;p19"/>
          <p:cNvPicPr preferRelativeResize="0"/>
          <p:nvPr/>
        </p:nvPicPr>
        <p:blipFill>
          <a:blip r:embed="rId4">
            <a:alphaModFix/>
          </a:blip>
          <a:stretch>
            <a:fillRect/>
          </a:stretch>
        </p:blipFill>
        <p:spPr>
          <a:xfrm>
            <a:off x="4725801" y="3319425"/>
            <a:ext cx="2286525" cy="1525200"/>
          </a:xfrm>
          <a:prstGeom prst="rect">
            <a:avLst/>
          </a:prstGeom>
          <a:noFill/>
          <a:ln cap="flat" cmpd="sng" w="9525">
            <a:solidFill>
              <a:schemeClr val="dk2"/>
            </a:solidFill>
            <a:prstDash val="solid"/>
            <a:round/>
            <a:headEnd len="sm" w="sm" type="none"/>
            <a:tailEnd len="sm" w="sm" type="none"/>
          </a:ln>
        </p:spPr>
      </p:pic>
      <p:pic>
        <p:nvPicPr>
          <p:cNvPr id="109" name="Google Shape;109;p19"/>
          <p:cNvPicPr preferRelativeResize="0"/>
          <p:nvPr/>
        </p:nvPicPr>
        <p:blipFill>
          <a:blip r:embed="rId5">
            <a:alphaModFix/>
          </a:blip>
          <a:stretch>
            <a:fillRect/>
          </a:stretch>
        </p:blipFill>
        <p:spPr>
          <a:xfrm>
            <a:off x="7244680" y="2371844"/>
            <a:ext cx="1457151" cy="2135681"/>
          </a:xfrm>
          <a:prstGeom prst="rect">
            <a:avLst/>
          </a:prstGeom>
          <a:noFill/>
          <a:ln cap="flat" cmpd="sng" w="9525">
            <a:solidFill>
              <a:schemeClr val="dk2"/>
            </a:solidFill>
            <a:prstDash val="solid"/>
            <a:round/>
            <a:headEnd len="sm" w="sm" type="none"/>
            <a:tailEnd len="sm" w="sm" type="none"/>
          </a:ln>
        </p:spPr>
      </p:pic>
      <p:pic>
        <p:nvPicPr>
          <p:cNvPr id="110" name="Google Shape;110;p19"/>
          <p:cNvPicPr preferRelativeResize="0"/>
          <p:nvPr/>
        </p:nvPicPr>
        <p:blipFill>
          <a:blip r:embed="rId6">
            <a:alphaModFix/>
          </a:blip>
          <a:stretch>
            <a:fillRect/>
          </a:stretch>
        </p:blipFill>
        <p:spPr>
          <a:xfrm>
            <a:off x="4751676" y="106050"/>
            <a:ext cx="2052925" cy="2919702"/>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Collage Illustration</a:t>
            </a:r>
            <a:endParaRPr/>
          </a:p>
        </p:txBody>
      </p:sp>
      <p:sp>
        <p:nvSpPr>
          <p:cNvPr id="116" name="Google Shape;116;p2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Collage </a:t>
            </a:r>
            <a:r>
              <a:rPr lang="en-GB"/>
              <a:t>is a technique of art creation, primarily used in the visual arts, but in music too, by which art results from an assemblage of different forms, thus creating a new whole. (Compare with pastiche, which is a "pasting" together.)</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GB"/>
              <a:t>A collage may sometimes include magazine and newspaper clippings, ribbons, paint, bits of colored or handmade papers, portions of other artwork or texts, photographs and other found objects, glued to a piece of paper or canvas.</a:t>
            </a:r>
            <a:endParaRPr/>
          </a:p>
        </p:txBody>
      </p:sp>
      <p:pic>
        <p:nvPicPr>
          <p:cNvPr id="117" name="Google Shape;117;p20"/>
          <p:cNvPicPr preferRelativeResize="0"/>
          <p:nvPr/>
        </p:nvPicPr>
        <p:blipFill rotWithShape="1">
          <a:blip r:embed="rId3">
            <a:alphaModFix/>
          </a:blip>
          <a:srcRect b="17318" l="11037" r="8453" t="16678"/>
          <a:stretch/>
        </p:blipFill>
        <p:spPr>
          <a:xfrm>
            <a:off x="4515225" y="0"/>
            <a:ext cx="3440050" cy="2521976"/>
          </a:xfrm>
          <a:prstGeom prst="rect">
            <a:avLst/>
          </a:prstGeom>
          <a:noFill/>
          <a:ln cap="flat" cmpd="sng" w="9525">
            <a:solidFill>
              <a:schemeClr val="dk2"/>
            </a:solidFill>
            <a:prstDash val="solid"/>
            <a:round/>
            <a:headEnd len="sm" w="sm" type="none"/>
            <a:tailEnd len="sm" w="sm" type="none"/>
          </a:ln>
        </p:spPr>
      </p:pic>
      <p:pic>
        <p:nvPicPr>
          <p:cNvPr id="118" name="Google Shape;118;p20"/>
          <p:cNvPicPr preferRelativeResize="0"/>
          <p:nvPr/>
        </p:nvPicPr>
        <p:blipFill>
          <a:blip r:embed="rId4">
            <a:alphaModFix/>
          </a:blip>
          <a:stretch>
            <a:fillRect/>
          </a:stretch>
        </p:blipFill>
        <p:spPr>
          <a:xfrm>
            <a:off x="4464000" y="2674376"/>
            <a:ext cx="2207886" cy="2316725"/>
          </a:xfrm>
          <a:prstGeom prst="rect">
            <a:avLst/>
          </a:prstGeom>
          <a:noFill/>
          <a:ln cap="flat" cmpd="sng" w="9525">
            <a:solidFill>
              <a:schemeClr val="dk2"/>
            </a:solidFill>
            <a:prstDash val="solid"/>
            <a:round/>
            <a:headEnd len="sm" w="sm" type="none"/>
            <a:tailEnd len="sm" w="sm" type="none"/>
          </a:ln>
        </p:spPr>
      </p:pic>
      <p:pic>
        <p:nvPicPr>
          <p:cNvPr id="119" name="Google Shape;119;p20"/>
          <p:cNvPicPr preferRelativeResize="0"/>
          <p:nvPr/>
        </p:nvPicPr>
        <p:blipFill>
          <a:blip r:embed="rId5">
            <a:alphaModFix/>
          </a:blip>
          <a:stretch>
            <a:fillRect/>
          </a:stretch>
        </p:blipFill>
        <p:spPr>
          <a:xfrm>
            <a:off x="6824286" y="2674376"/>
            <a:ext cx="1858535" cy="23167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Acrylic Illustration</a:t>
            </a:r>
            <a:endParaRPr/>
          </a:p>
        </p:txBody>
      </p:sp>
      <p:sp>
        <p:nvSpPr>
          <p:cNvPr id="125" name="Google Shape;125;p21"/>
          <p:cNvSpPr txBox="1"/>
          <p:nvPr>
            <p:ph idx="1" type="body"/>
          </p:nvPr>
        </p:nvSpPr>
        <p:spPr>
          <a:xfrm>
            <a:off x="311700" y="1152475"/>
            <a:ext cx="18051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sz="1500">
                <a:solidFill>
                  <a:srgbClr val="040C28"/>
                </a:solidFill>
              </a:rPr>
              <a:t>Acrylic art is a painting done with pigments in a solution of an acrylic resin</a:t>
            </a:r>
            <a:r>
              <a:rPr lang="en-GB" sz="1500">
                <a:solidFill>
                  <a:srgbClr val="202124"/>
                </a:solidFill>
                <a:highlight>
                  <a:srgbClr val="FFFFFF"/>
                </a:highlight>
              </a:rPr>
              <a:t>: it dries quickly with a brilliance and depth comparable to those of both watercolor and oil paints.</a:t>
            </a:r>
            <a:endParaRPr/>
          </a:p>
        </p:txBody>
      </p:sp>
      <p:pic>
        <p:nvPicPr>
          <p:cNvPr id="126" name="Google Shape;126;p21"/>
          <p:cNvPicPr preferRelativeResize="0"/>
          <p:nvPr/>
        </p:nvPicPr>
        <p:blipFill>
          <a:blip r:embed="rId3">
            <a:alphaModFix/>
          </a:blip>
          <a:stretch>
            <a:fillRect/>
          </a:stretch>
        </p:blipFill>
        <p:spPr>
          <a:xfrm>
            <a:off x="4571997" y="307000"/>
            <a:ext cx="2798525" cy="2002025"/>
          </a:xfrm>
          <a:prstGeom prst="rect">
            <a:avLst/>
          </a:prstGeom>
          <a:noFill/>
          <a:ln cap="flat" cmpd="sng" w="9525">
            <a:solidFill>
              <a:schemeClr val="dk2"/>
            </a:solidFill>
            <a:prstDash val="solid"/>
            <a:round/>
            <a:headEnd len="sm" w="sm" type="none"/>
            <a:tailEnd len="sm" w="sm" type="none"/>
          </a:ln>
        </p:spPr>
      </p:pic>
      <p:pic>
        <p:nvPicPr>
          <p:cNvPr id="127" name="Google Shape;127;p21"/>
          <p:cNvPicPr preferRelativeResize="0"/>
          <p:nvPr/>
        </p:nvPicPr>
        <p:blipFill>
          <a:blip r:embed="rId4">
            <a:alphaModFix/>
          </a:blip>
          <a:stretch>
            <a:fillRect/>
          </a:stretch>
        </p:blipFill>
        <p:spPr>
          <a:xfrm>
            <a:off x="6772001" y="2740550"/>
            <a:ext cx="2372000" cy="2246925"/>
          </a:xfrm>
          <a:prstGeom prst="rect">
            <a:avLst/>
          </a:prstGeom>
          <a:noFill/>
          <a:ln cap="flat" cmpd="sng" w="9525">
            <a:solidFill>
              <a:schemeClr val="dk2"/>
            </a:solidFill>
            <a:prstDash val="solid"/>
            <a:round/>
            <a:headEnd len="sm" w="sm" type="none"/>
            <a:tailEnd len="sm" w="sm" type="none"/>
          </a:ln>
        </p:spPr>
      </p:pic>
      <p:pic>
        <p:nvPicPr>
          <p:cNvPr id="128" name="Google Shape;128;p21"/>
          <p:cNvPicPr preferRelativeResize="0"/>
          <p:nvPr/>
        </p:nvPicPr>
        <p:blipFill>
          <a:blip r:embed="rId5">
            <a:alphaModFix/>
          </a:blip>
          <a:stretch>
            <a:fillRect/>
          </a:stretch>
        </p:blipFill>
        <p:spPr>
          <a:xfrm>
            <a:off x="2692663" y="2806625"/>
            <a:ext cx="3758675" cy="21147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